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9" r:id="rId4"/>
    <p:sldId id="267" r:id="rId5"/>
    <p:sldId id="274" r:id="rId6"/>
    <p:sldId id="273" r:id="rId7"/>
    <p:sldId id="266" r:id="rId8"/>
    <p:sldId id="258" r:id="rId9"/>
    <p:sldId id="268" r:id="rId10"/>
    <p:sldId id="261" r:id="rId11"/>
    <p:sldId id="269" r:id="rId12"/>
    <p:sldId id="262" r:id="rId13"/>
    <p:sldId id="292" r:id="rId14"/>
    <p:sldId id="281" r:id="rId15"/>
    <p:sldId id="279" r:id="rId16"/>
    <p:sldId id="285" r:id="rId17"/>
    <p:sldId id="287" r:id="rId18"/>
    <p:sldId id="283" r:id="rId19"/>
    <p:sldId id="286" r:id="rId20"/>
    <p:sldId id="284" r:id="rId21"/>
    <p:sldId id="280" r:id="rId22"/>
    <p:sldId id="290" r:id="rId23"/>
    <p:sldId id="270" r:id="rId24"/>
    <p:sldId id="263" r:id="rId25"/>
    <p:sldId id="272" r:id="rId26"/>
    <p:sldId id="264" r:id="rId27"/>
    <p:sldId id="271" r:id="rId28"/>
    <p:sldId id="265" r:id="rId29"/>
    <p:sldId id="276" r:id="rId30"/>
    <p:sldId id="277" r:id="rId31"/>
    <p:sldId id="278" r:id="rId32"/>
    <p:sldId id="291" r:id="rId33"/>
    <p:sldId id="275" r:id="rId34"/>
    <p:sldId id="288"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E9DA"/>
    <a:srgbClr val="0C2240"/>
    <a:srgbClr val="D39F10"/>
    <a:srgbClr val="EFE9D9"/>
    <a:srgbClr val="E1E8F2"/>
    <a:srgbClr val="1C4F8F"/>
    <a:srgbClr val="AE9142"/>
    <a:srgbClr val="FBF9F6"/>
    <a:srgbClr val="FAF9F6"/>
    <a:srgbClr val="0C2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3"/>
    <p:restoredTop sz="93683"/>
  </p:normalViewPr>
  <p:slideViewPr>
    <p:cSldViewPr snapToGrid="0">
      <p:cViewPr varScale="1">
        <p:scale>
          <a:sx n="100" d="100"/>
          <a:sy n="100" d="100"/>
        </p:scale>
        <p:origin x="1096"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TALK ABOUT WHAT EVERY VARIABLE MEANS!!!</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1331234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TALK ABOUT WHAT EVERY VARIABLE MEANS!!!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WHAT EVERY VARIABLE MEANS!!!</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4147259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236194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4079332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77716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4226632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CDDDE"/>
                </a:solidFill>
                <a:effectLst/>
                <a:latin typeface="??"/>
              </a:rPr>
              <a:t>Sampling vs Homogenous are two the different types of calorimeters. Sampling is like the HCAL where two materials alternate to cause showers and measure the decays. Homogeneous calorimeters are made of one material that both causes and measures the particle shower (e.g. ECAL).</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96018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230966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indico.fnal.gov/event/15356/contributions/31377/attachments/19671/24560/DecisionTrees.pdf" TargetMode="External"/><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twiki.cern.ch/twiki/bin/viewauth/CMS/SWGuideCMSDataAnalysisSchoolLPC2018egamma" TargetMode="External"/><Relationship Id="rId5" Type="http://schemas.openxmlformats.org/officeDocument/2006/relationships/hyperlink" Target="https://iopscience.iop.org/article/10.1088/1748-0221/16/05/P05014/pdf" TargetMode="External"/><Relationship Id="rId4" Type="http://schemas.openxmlformats.org/officeDocument/2006/relationships/hyperlink" Target="https://arxiv.org/abs/1610.07922"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red line on a blue and yellow circle&#10;&#10;Description automatically generated with medium confidence">
            <a:extLst>
              <a:ext uri="{FF2B5EF4-FFF2-40B4-BE49-F238E27FC236}">
                <a16:creationId xmlns:a16="http://schemas.microsoft.com/office/drawing/2014/main" id="{7E63B2D4-3DB1-F2CA-CB64-DF774C1DFC95}"/>
              </a:ext>
            </a:extLst>
          </p:cNvPr>
          <p:cNvPicPr>
            <a:picLocks noChangeAspect="1"/>
          </p:cNvPicPr>
          <p:nvPr/>
        </p:nvPicPr>
        <p:blipFill>
          <a:blip r:embed="rId3"/>
          <a:stretch>
            <a:fillRect/>
          </a:stretch>
        </p:blipFill>
        <p:spPr>
          <a:xfrm>
            <a:off x="144781" y="6072469"/>
            <a:ext cx="678180" cy="67818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E94CE006-BE2C-952C-1E4B-BD19C4803DED}"/>
              </a:ext>
            </a:extLst>
          </p:cNvPr>
          <p:cNvPicPr>
            <a:picLocks noChangeAspect="1"/>
          </p:cNvPicPr>
          <p:nvPr/>
        </p:nvPicPr>
        <p:blipFill>
          <a:blip r:embed="rId4"/>
          <a:stretch>
            <a:fillRect/>
          </a:stretch>
        </p:blipFill>
        <p:spPr>
          <a:xfrm>
            <a:off x="996696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 </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 bounded low by </a:t>
                </a:r>
                <a:r>
                  <a:rPr lang="en-US" sz="2000" b="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dR</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restriction and upper end by Higgs mass)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(why?)</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All signal events are weighted by </a:t>
                </a:r>
                <a:r>
                  <a:rPr lang="en-US" sz="2000" i="1"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genWeight</a:t>
                </a:r>
                <a:r>
                  <a:rPr lang="en-US" sz="2000" i="1"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when binned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Data-driven background is necessary due to large event weight when using MC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event mixing technique</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shuffle photons in an event with photons from consecutive events</a:t>
                </a:r>
                <a:endPar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Main backgrounds</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either well-isolated, prompt photons or isolated photons reconstructed due to very collimated decays fragmented from jets, i.e. fake photons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b="-145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293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43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3076835"/>
            <a:ext cx="10515600" cy="2075932"/>
          </a:xfrm>
        </p:spPr>
        <p:txBody>
          <a:bodyPr>
            <a:normAutofit fontScale="85000"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the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High Level Trigger (HLT) path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 1-3</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 reject the photon if its supercluster has a matching electron track with at least one hit in the pixel tracker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3125990655"/>
                  </p:ext>
                </p:extLst>
              </p:nvPr>
            </p:nvGraphicFramePr>
            <p:xfrm>
              <a:off x="1677428" y="821724"/>
              <a:ext cx="8837141" cy="150272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FFF00"/>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3125990655"/>
                  </p:ext>
                </p:extLst>
              </p:nvPr>
            </p:nvGraphicFramePr>
            <p:xfrm>
              <a:off x="1677428" y="821724"/>
              <a:ext cx="8837141" cy="150272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12903"/>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blipFill>
                          <a:blip r:embed="rId3"/>
                          <a:stretch>
                            <a:fillRect l="-690" t="-106667" r="-381379" b="-223333"/>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endParaRPr lang="en-US"/>
                        </a:p>
                      </a:txBody>
                      <a:tcPr anchor="ctr">
                        <a:blipFill>
                          <a:blip r:embed="rId3"/>
                          <a:stretch>
                            <a:fillRect l="-265854" t="-106667" r="-486585" b="-223333"/>
                          </a:stretch>
                        </a:blipFill>
                      </a:tcPr>
                    </a:tc>
                    <a:tc>
                      <a:txBody>
                        <a:bodyPr/>
                        <a:lstStyle/>
                        <a:p>
                          <a:endParaRPr lang="en-US"/>
                        </a:p>
                      </a:txBody>
                      <a:tcPr anchor="ctr">
                        <a:blipFill>
                          <a:blip r:embed="rId3"/>
                          <a:stretch>
                            <a:fillRect l="-337079" t="-106667" r="-348315" b="-223333"/>
                          </a:stretch>
                        </a:blipFill>
                      </a:tcPr>
                    </a:tc>
                    <a:tc>
                      <a:txBody>
                        <a:bodyPr/>
                        <a:lstStyle/>
                        <a:p>
                          <a:endParaRPr lang="en-US"/>
                        </a:p>
                      </a:txBody>
                      <a:tcPr anchor="ctr">
                        <a:blipFill>
                          <a:blip r:embed="rId3"/>
                          <a:stretch>
                            <a:fillRect l="-474390" t="-106667" r="-278049" b="-223333"/>
                          </a:stretch>
                        </a:blipFill>
                      </a:tcPr>
                    </a:tc>
                    <a:tc>
                      <a:txBody>
                        <a:bodyPr/>
                        <a:lstStyle/>
                        <a:p>
                          <a:endParaRPr lang="en-US"/>
                        </a:p>
                      </a:txBody>
                      <a:tcPr anchor="ctr">
                        <a:blipFill>
                          <a:blip r:embed="rId3"/>
                          <a:stretch>
                            <a:fillRect l="-402564" t="-106667" r="-94872" b="-223333"/>
                          </a:stretch>
                        </a:blipFill>
                      </a:tcPr>
                    </a:tc>
                    <a:tc>
                      <a:txBody>
                        <a:bodyPr/>
                        <a:lstStyle/>
                        <a:p>
                          <a:endParaRPr lang="en-US"/>
                        </a:p>
                      </a:txBody>
                      <a:tcPr anchor="ctr">
                        <a:blipFill>
                          <a:blip r:embed="rId3"/>
                          <a:stretch>
                            <a:fillRect l="-539450" t="-106667" r="-1835" b="-223333"/>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3"/>
                          <a:stretch>
                            <a:fillRect l="-690" t="-213793" r="-381379" b="-131034"/>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endParaRPr lang="en-US"/>
                        </a:p>
                      </a:txBody>
                      <a:tcPr anchor="ctr">
                        <a:blipFill>
                          <a:blip r:embed="rId3"/>
                          <a:stretch>
                            <a:fillRect l="-265854" t="-213793" r="-486585" b="-131034"/>
                          </a:stretch>
                        </a:blipFill>
                      </a:tcPr>
                    </a:tc>
                    <a:tc>
                      <a:txBody>
                        <a:bodyPr/>
                        <a:lstStyle/>
                        <a:p>
                          <a:endParaRPr lang="en-US"/>
                        </a:p>
                      </a:txBody>
                      <a:tcPr anchor="ctr">
                        <a:blipFill>
                          <a:blip r:embed="rId3"/>
                          <a:stretch>
                            <a:fillRect l="-337079" t="-213793" r="-348315" b="-131034"/>
                          </a:stretch>
                        </a:blipFill>
                      </a:tcPr>
                    </a:tc>
                    <a:tc>
                      <a:txBody>
                        <a:bodyPr/>
                        <a:lstStyle/>
                        <a:p>
                          <a:endParaRPr lang="en-US"/>
                        </a:p>
                      </a:txBody>
                      <a:tcPr anchor="ctr">
                        <a:blipFill>
                          <a:blip r:embed="rId3"/>
                          <a:stretch>
                            <a:fillRect l="-474390" t="-213793" r="-278049" b="-131034"/>
                          </a:stretch>
                        </a:blipFill>
                      </a:tcPr>
                    </a:tc>
                    <a:tc>
                      <a:txBody>
                        <a:bodyPr/>
                        <a:lstStyle/>
                        <a:p>
                          <a:endParaRPr lang="en-US"/>
                        </a:p>
                      </a:txBody>
                      <a:tcPr anchor="ctr">
                        <a:blipFill>
                          <a:blip r:embed="rId3"/>
                          <a:stretch>
                            <a:fillRect l="-402564" t="-213793" r="-94872" b="-131034"/>
                          </a:stretch>
                        </a:blipFill>
                      </a:tcPr>
                    </a:tc>
                    <a:tc>
                      <a:txBody>
                        <a:bodyPr/>
                        <a:lstStyle/>
                        <a:p>
                          <a:endParaRPr lang="en-US"/>
                        </a:p>
                      </a:txBody>
                      <a:tcPr anchor="ctr">
                        <a:blipFill>
                          <a:blip r:embed="rId3"/>
                          <a:stretch>
                            <a:fillRect l="-539450" t="-213793" r="-1835" b="-131034"/>
                          </a:stretch>
                        </a:blipFill>
                      </a:tcPr>
                    </a:tc>
                    <a:extLst>
                      <a:ext uri="{0D108BD9-81ED-4DB2-BD59-A6C34878D82A}">
                        <a16:rowId xmlns:a16="http://schemas.microsoft.com/office/drawing/2014/main" val="901306529"/>
                      </a:ext>
                    </a:extLst>
                  </a:tr>
                  <a:tr h="370840">
                    <a:tc>
                      <a:txBody>
                        <a:bodyPr/>
                        <a:lstStyle/>
                        <a:p>
                          <a:endParaRPr lang="en-US"/>
                        </a:p>
                      </a:txBody>
                      <a:tcPr anchor="ctr">
                        <a:blipFill>
                          <a:blip r:embed="rId3"/>
                          <a:stretch>
                            <a:fillRect l="-690" t="-303333" r="-381379" b="-26667"/>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265854" t="-303333" r="-486585" b="-26667"/>
                          </a:stretch>
                        </a:blipFill>
                      </a:tcPr>
                    </a:tc>
                    <a:tc>
                      <a:txBody>
                        <a:bodyPr/>
                        <a:lstStyle/>
                        <a:p>
                          <a:endParaRPr lang="en-US"/>
                        </a:p>
                      </a:txBody>
                      <a:tcPr anchor="ctr">
                        <a:blipFill>
                          <a:blip r:embed="rId3"/>
                          <a:stretch>
                            <a:fillRect l="-337079" t="-303333" r="-348315" b="-26667"/>
                          </a:stretch>
                        </a:blipFill>
                      </a:tcPr>
                    </a:tc>
                    <a:tc>
                      <a:txBody>
                        <a:bodyPr/>
                        <a:lstStyle/>
                        <a:p>
                          <a:endParaRPr lang="en-US"/>
                        </a:p>
                      </a:txBody>
                      <a:tcPr anchor="ctr">
                        <a:blipFill>
                          <a:blip r:embed="rId3"/>
                          <a:stretch>
                            <a:fillRect l="-474390" t="-303333" r="-278049" b="-26667"/>
                          </a:stretch>
                        </a:blipFill>
                      </a:tcPr>
                    </a:tc>
                    <a:tc>
                      <a:txBody>
                        <a:bodyPr/>
                        <a:lstStyle/>
                        <a:p>
                          <a:endParaRPr lang="en-US"/>
                        </a:p>
                      </a:txBody>
                      <a:tcPr anchor="ctr">
                        <a:blipFill>
                          <a:blip r:embed="rId3"/>
                          <a:stretch>
                            <a:fillRect l="-402564" t="-303333" r="-94872" b="-26667"/>
                          </a:stretch>
                        </a:blipFill>
                      </a:tcPr>
                    </a:tc>
                    <a:tc>
                      <a:txBody>
                        <a:bodyPr/>
                        <a:lstStyle/>
                        <a:p>
                          <a:endParaRPr lang="en-US"/>
                        </a:p>
                      </a:txBody>
                      <a:tcPr anchor="ctr">
                        <a:blipFill>
                          <a:blip r:embed="rId3"/>
                          <a:stretch>
                            <a:fillRect l="-539450" t="-303333" r="-1835" b="-26667"/>
                          </a:stretch>
                        </a:blipFill>
                      </a:tcPr>
                    </a:tc>
                    <a:extLst>
                      <a:ext uri="{0D108BD9-81ED-4DB2-BD59-A6C34878D82A}">
                        <a16:rowId xmlns:a16="http://schemas.microsoft.com/office/drawing/2014/main" val="4088373445"/>
                      </a:ext>
                    </a:extLst>
                  </a:tr>
                </a:tbl>
              </a:graphicData>
            </a:graphic>
          </p:graphicFrame>
        </mc:Fallback>
      </mc:AlternateContent>
      <p:sp>
        <p:nvSpPr>
          <p:cNvPr id="13" name="TextBox 12">
            <a:extLst>
              <a:ext uri="{FF2B5EF4-FFF2-40B4-BE49-F238E27FC236}">
                <a16:creationId xmlns:a16="http://schemas.microsoft.com/office/drawing/2014/main" id="{B7068405-CCD0-27B0-DDF9-5C9A1DF8A8CF}"/>
              </a:ext>
            </a:extLst>
          </p:cNvPr>
          <p:cNvSpPr txBox="1"/>
          <p:nvPr/>
        </p:nvSpPr>
        <p:spPr>
          <a:xfrm>
            <a:off x="1474573" y="2346076"/>
            <a:ext cx="9242854" cy="338554"/>
          </a:xfrm>
          <a:prstGeom prst="rect">
            <a:avLst/>
          </a:prstGeom>
          <a:noFill/>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High Level Trigger mimicking cuts are used to ensure a consistent phase space for the search. </a:t>
            </a:r>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2575423611"/>
                  </p:ext>
                </p:extLst>
              </p:nvPr>
            </p:nvGraphicFramePr>
            <p:xfrm>
              <a:off x="2995481" y="5249545"/>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2575423611"/>
                  </p:ext>
                </p:extLst>
              </p:nvPr>
            </p:nvGraphicFramePr>
            <p:xfrm>
              <a:off x="2995481" y="5249545"/>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
        <p:nvSpPr>
          <p:cNvPr id="15" name="TextBox 14">
            <a:extLst>
              <a:ext uri="{FF2B5EF4-FFF2-40B4-BE49-F238E27FC236}">
                <a16:creationId xmlns:a16="http://schemas.microsoft.com/office/drawing/2014/main" id="{643521F7-285F-A1AC-6523-19579621BB8B}"/>
              </a:ext>
            </a:extLst>
          </p:cNvPr>
          <p:cNvSpPr txBox="1"/>
          <p:nvPr/>
        </p:nvSpPr>
        <p:spPr>
          <a:xfrm>
            <a:off x="9196515" y="5436111"/>
            <a:ext cx="1803400" cy="1200329"/>
          </a:xfrm>
          <a:prstGeom prst="rect">
            <a:avLst/>
          </a:prstGeom>
          <a:solidFill>
            <a:srgbClr val="FFFF00"/>
          </a:solidFill>
        </p:spPr>
        <p:txBody>
          <a:bodyPr wrap="square" rtlCol="0">
            <a:spAutoFit/>
          </a:bodyPr>
          <a:lstStyle/>
          <a:p>
            <a:r>
              <a:rPr lang="en-US" dirty="0"/>
              <a:t>Cuts defined in </a:t>
            </a:r>
            <a:r>
              <a:rPr lang="en-US" dirty="0" err="1"/>
              <a:t>miniAOD</a:t>
            </a:r>
            <a:r>
              <a:rPr lang="en-US" dirty="0"/>
              <a:t> to determine what is kept.</a:t>
            </a:r>
          </a:p>
        </p:txBody>
      </p:sp>
    </p:spTree>
    <p:extLst>
      <p:ext uri="{BB962C8B-B14F-4D97-AF65-F5344CB8AC3E}">
        <p14:creationId xmlns:p14="http://schemas.microsoft.com/office/powerpoint/2010/main" val="147809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353962501"/>
                  </p:ext>
                </p:extLst>
              </p:nvPr>
            </p:nvGraphicFramePr>
            <p:xfrm>
              <a:off x="838200" y="937623"/>
              <a:ext cx="10515600" cy="3021966"/>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951000539"/>
                        </a:ext>
                      </a:extLst>
                    </a:gridCol>
                    <a:gridCol w="2628900">
                      <a:extLst>
                        <a:ext uri="{9D8B030D-6E8A-4147-A177-3AD203B41FA5}">
                          <a16:colId xmlns:a16="http://schemas.microsoft.com/office/drawing/2014/main" val="4184018168"/>
                        </a:ext>
                      </a:extLst>
                    </a:gridCol>
                    <a:gridCol w="2628900">
                      <a:extLst>
                        <a:ext uri="{9D8B030D-6E8A-4147-A177-3AD203B41FA5}">
                          <a16:colId xmlns:a16="http://schemas.microsoft.com/office/drawing/2014/main" val="3640913909"/>
                        </a:ext>
                      </a:extLst>
                    </a:gridCol>
                    <a:gridCol w="2628900">
                      <a:extLst>
                        <a:ext uri="{9D8B030D-6E8A-4147-A177-3AD203B41FA5}">
                          <a16:colId xmlns:a16="http://schemas.microsoft.com/office/drawing/2014/main" val="1046548657"/>
                        </a:ext>
                      </a:extLst>
                    </a:gridCol>
                  </a:tblGrid>
                  <a:tr h="735966">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2636269256"/>
                      </a:ext>
                    </a:extLst>
                  </a:tr>
                  <a:tr h="2098312">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 Matches trigger requirements </a:t>
                          </a:r>
                          <a:r>
                            <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(probably for efficiency reason?)</a:t>
                          </a: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inside 3x3 crystals centered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on the most energetic crystal in the supercluster and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the supercluster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a:t>
                          </a: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nearest HCAL tower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0.15 centered on photon candidate direction and energy deposited in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single crystal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mc:Choice>
        <mc:Fallback>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353962501"/>
                  </p:ext>
                </p:extLst>
              </p:nvPr>
            </p:nvGraphicFramePr>
            <p:xfrm>
              <a:off x="838200" y="937623"/>
              <a:ext cx="10515600" cy="3021966"/>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951000539"/>
                        </a:ext>
                      </a:extLst>
                    </a:gridCol>
                    <a:gridCol w="2628900">
                      <a:extLst>
                        <a:ext uri="{9D8B030D-6E8A-4147-A177-3AD203B41FA5}">
                          <a16:colId xmlns:a16="http://schemas.microsoft.com/office/drawing/2014/main" val="4184018168"/>
                        </a:ext>
                      </a:extLst>
                    </a:gridCol>
                    <a:gridCol w="2628900">
                      <a:extLst>
                        <a:ext uri="{9D8B030D-6E8A-4147-A177-3AD203B41FA5}">
                          <a16:colId xmlns:a16="http://schemas.microsoft.com/office/drawing/2014/main" val="3640913909"/>
                        </a:ext>
                      </a:extLst>
                    </a:gridCol>
                    <a:gridCol w="2628900">
                      <a:extLst>
                        <a:ext uri="{9D8B030D-6E8A-4147-A177-3AD203B41FA5}">
                          <a16:colId xmlns:a16="http://schemas.microsoft.com/office/drawing/2014/main" val="1046548657"/>
                        </a:ext>
                      </a:extLst>
                    </a:gridCol>
                  </a:tblGrid>
                  <a:tr h="735966">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300483" t="-1724" r="-1449" b="-325862"/>
                          </a:stretch>
                        </a:blipFill>
                      </a:tcPr>
                    </a:tc>
                    <a:extLst>
                      <a:ext uri="{0D108BD9-81ED-4DB2-BD59-A6C34878D82A}">
                        <a16:rowId xmlns:a16="http://schemas.microsoft.com/office/drawing/2014/main" val="2636269256"/>
                      </a:ext>
                    </a:extLst>
                  </a:tr>
                  <a:tr h="2286000">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 Matches trigger requirements </a:t>
                          </a:r>
                          <a:r>
                            <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(probably for efficiency reason?)</a:t>
                          </a: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inside 3x3 crystals centered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on the most energetic crystal in the supercluster and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the supercluster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a:t>
                          </a: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nearest HCAL tower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0.15 centered on photon candidate direction and energy deposited in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300483" t="-32597" r="-1449" b="-4420"/>
                          </a:stretch>
                        </a:blipFill>
                      </a:tcPr>
                    </a:tc>
                    <a:extLst>
                      <a:ext uri="{0D108BD9-81ED-4DB2-BD59-A6C34878D82A}">
                        <a16:rowId xmlns:a16="http://schemas.microsoft.com/office/drawing/2014/main" val="1435194050"/>
                      </a:ext>
                    </a:extLst>
                  </a:tr>
                </a:tbl>
              </a:graphicData>
            </a:graphic>
          </p:graphicFrame>
        </mc:Fallback>
      </mc:AlternateContent>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803969609"/>
              </p:ext>
            </p:extLst>
          </p:nvPr>
        </p:nvGraphicFramePr>
        <p:xfrm>
          <a:off x="838200" y="4107001"/>
          <a:ext cx="10515599" cy="2429245"/>
        </p:xfrm>
        <a:graphic>
          <a:graphicData uri="http://schemas.openxmlformats.org/drawingml/2006/table">
            <a:tbl>
              <a:tblPr firstRow="1" bandRow="1">
                <a:tableStyleId>{5C22544A-7EE6-4342-B048-85BDC9FD1C3A}</a:tableStyleId>
              </a:tblPr>
              <a:tblGrid>
                <a:gridCol w="3035300">
                  <a:extLst>
                    <a:ext uri="{9D8B030D-6E8A-4147-A177-3AD203B41FA5}">
                      <a16:colId xmlns:a16="http://schemas.microsoft.com/office/drawing/2014/main" val="3712581054"/>
                    </a:ext>
                  </a:extLst>
                </a:gridCol>
                <a:gridCol w="1828800">
                  <a:extLst>
                    <a:ext uri="{9D8B030D-6E8A-4147-A177-3AD203B41FA5}">
                      <a16:colId xmlns:a16="http://schemas.microsoft.com/office/drawing/2014/main" val="2642211292"/>
                    </a:ext>
                  </a:extLst>
                </a:gridCol>
                <a:gridCol w="2641600">
                  <a:extLst>
                    <a:ext uri="{9D8B030D-6E8A-4147-A177-3AD203B41FA5}">
                      <a16:colId xmlns:a16="http://schemas.microsoft.com/office/drawing/2014/main" val="3504482941"/>
                    </a:ext>
                  </a:extLst>
                </a:gridCol>
                <a:gridCol w="3009899">
                  <a:extLst>
                    <a:ext uri="{9D8B030D-6E8A-4147-A177-3AD203B41FA5}">
                      <a16:colId xmlns:a16="http://schemas.microsoft.com/office/drawing/2014/main" val="2175243111"/>
                    </a:ext>
                  </a:extLst>
                </a:gridCol>
              </a:tblGrid>
              <a:tr h="596388">
                <a:tc>
                  <a:txBody>
                    <a:bodyPr/>
                    <a:lstStyle/>
                    <a:p>
                      <a:pPr algn="ctr"/>
                      <a:r>
                        <a:rPr lang="en-US" b="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Particle Flow Photon Isolation</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Isolation</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Isolation</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Electron Veto</a:t>
                      </a:r>
                    </a:p>
                  </a:txBody>
                  <a:tcPr anchor="ctr">
                    <a:solidFill>
                      <a:srgbClr val="EFE9D9"/>
                    </a:solidFill>
                  </a:tcPr>
                </a:tc>
                <a:extLst>
                  <a:ext uri="{0D108BD9-81ED-4DB2-BD59-A6C34878D82A}">
                    <a16:rowId xmlns:a16="http://schemas.microsoft.com/office/drawing/2014/main" val="1771514230"/>
                  </a:ext>
                </a:extLst>
              </a:tr>
              <a:tr h="1789165">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Particle Flow photon candidates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Particle Flow charged hadron candidates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matching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5" name="TextBox 14">
            <a:extLst>
              <a:ext uri="{FF2B5EF4-FFF2-40B4-BE49-F238E27FC236}">
                <a16:creationId xmlns:a16="http://schemas.microsoft.com/office/drawing/2014/main" id="{6C59917A-28B1-45B1-B116-62D6733F96B3}"/>
              </a:ext>
            </a:extLst>
          </p:cNvPr>
          <p:cNvSpPr txBox="1"/>
          <p:nvPr/>
        </p:nvSpPr>
        <p:spPr>
          <a:xfrm>
            <a:off x="6337300" y="12929"/>
            <a:ext cx="1651000" cy="646331"/>
          </a:xfrm>
          <a:prstGeom prst="rect">
            <a:avLst/>
          </a:prstGeom>
          <a:solidFill>
            <a:srgbClr val="FFFF00"/>
          </a:solidFill>
        </p:spPr>
        <p:txBody>
          <a:bodyPr wrap="square" rtlCol="0">
            <a:spAutoFit/>
          </a:bodyPr>
          <a:lstStyle/>
          <a:p>
            <a:r>
              <a:rPr lang="en-US" dirty="0" err="1"/>
              <a:t>Supercluser</a:t>
            </a:r>
            <a:r>
              <a:rPr lang="en-US" dirty="0"/>
              <a:t> = 5x5 crystals</a:t>
            </a:r>
          </a:p>
        </p:txBody>
      </p:sp>
    </p:spTree>
    <p:extLst>
      <p:ext uri="{BB962C8B-B14F-4D97-AF65-F5344CB8AC3E}">
        <p14:creationId xmlns:p14="http://schemas.microsoft.com/office/powerpoint/2010/main" val="1035908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Photon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948690"/>
                <a:ext cx="5574956" cy="3738615"/>
              </a:xfrm>
            </p:spPr>
            <p:txBody>
              <a:bodyPr anchor="ctr">
                <a:normAutofit/>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Require events have at least one diphoton candidate before applying photon selections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are applied to events passing pre-selections with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948690"/>
                <a:ext cx="5574956" cy="3738615"/>
              </a:xfrm>
              <a:blipFill>
                <a:blip r:embed="rId3"/>
                <a:stretch>
                  <a:fillRect l="-911" b="-1014"/>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569660"/>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 This should improve at higher mass points.</a:t>
            </a:r>
          </a:p>
          <a:p>
            <a:pPr marL="0" indent="0">
              <a:buSzPct val="80000"/>
              <a:buNone/>
              <a:tabLst>
                <a:tab pos="1057275" algn="l"/>
              </a:tabLst>
            </a:pPr>
            <a:endPar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46136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257801" cy="5356123"/>
          </a:xfrm>
        </p:spPr>
        <p:txBody>
          <a:bodyPr>
            <a:normAutofit fontScale="92500"/>
          </a:bodyPr>
          <a:lstStyle/>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Right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Distribution of </a:t>
            </a: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6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signal MC of several nominal mass points, event mixed background, and data. </a:t>
            </a: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6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339016" y="8208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001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5371792"/>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buSzPct val="80000"/>
                  <a:buFont typeface="Arial" panose="020B0604020202020204" pitchFamily="34" charset="0"/>
                  <a:buChar char="•"/>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5371792"/>
              </a:xfrm>
              <a:prstGeom prst="rect">
                <a:avLst/>
              </a:prstGeom>
              <a:blipFill>
                <a:blip r:embed="rId4"/>
                <a:stretch>
                  <a:fillRect l="-1297" t="-943" r="-1297"/>
                </a:stretch>
              </a:blipFill>
            </p:spPr>
            <p:txBody>
              <a:bodyPr/>
              <a:lstStyle/>
              <a:p>
                <a:r>
                  <a:rPr lang="en-US">
                    <a:noFill/>
                  </a:rPr>
                  <a:t> </a:t>
                </a:r>
              </a:p>
            </p:txBody>
          </p:sp>
        </mc:Fallback>
      </mc:AlternateContent>
    </p:spTree>
    <p:extLst>
      <p:ext uri="{BB962C8B-B14F-4D97-AF65-F5344CB8AC3E}">
        <p14:creationId xmlns:p14="http://schemas.microsoft.com/office/powerpoint/2010/main" val="298111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descr="A graph of a number of data&#10;&#10;Description automatically generated with medium confidence">
            <a:extLst>
              <a:ext uri="{FF2B5EF4-FFF2-40B4-BE49-F238E27FC236}">
                <a16:creationId xmlns:a16="http://schemas.microsoft.com/office/drawing/2014/main" id="{875D4D9F-27C4-BC6C-6E4E-3568BC5BE379}"/>
              </a:ext>
            </a:extLst>
          </p:cNvPr>
          <p:cNvPicPr>
            <a:picLocks noChangeAspect="1"/>
          </p:cNvPicPr>
          <p:nvPr/>
        </p:nvPicPr>
        <p:blipFill>
          <a:blip r:embed="rId3"/>
          <a:stretch>
            <a:fillRect/>
          </a:stretch>
        </p:blipFill>
        <p:spPr>
          <a:xfrm>
            <a:off x="325037" y="874517"/>
            <a:ext cx="5927067" cy="5784246"/>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15A5661-C171-449C-5FAB-1A7B7EEE49C6}"/>
                  </a:ext>
                </a:extLst>
              </p:cNvPr>
              <p:cNvSpPr txBox="1"/>
              <p:nvPr/>
            </p:nvSpPr>
            <p:spPr>
              <a:xfrm>
                <a:off x="6377667" y="1612900"/>
                <a:ext cx="2055213" cy="2308324"/>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4</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MVA ID. Shown for signal MC at 15, 30, 40, 60 GeV pseudoscalar mass points, event mixed background, and data. All selections have been applied.</a:t>
                </a:r>
              </a:p>
            </p:txBody>
          </p:sp>
        </mc:Choice>
        <mc:Fallback>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377667" y="1612900"/>
                <a:ext cx="2055213" cy="2308324"/>
              </a:xfrm>
              <a:prstGeom prst="rect">
                <a:avLst/>
              </a:prstGeom>
              <a:blipFill>
                <a:blip r:embed="rId4"/>
                <a:stretch>
                  <a:fillRect l="-1852" t="-1099" r="-1235" b="-2198"/>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9082217" y="4386647"/>
            <a:ext cx="1247877" cy="271849"/>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p:nvPr/>
        </p:nvCxnSpPr>
        <p:spPr>
          <a:xfrm flipH="1" flipV="1">
            <a:off x="6094877" y="4031673"/>
            <a:ext cx="2987340" cy="49089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15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377249" cy="5228273"/>
              </a:xfrm>
            </p:spPr>
            <p:txBody>
              <a:bodyPr>
                <a:normAutofit fontScale="85000"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Discrepancies between event mixed background and data requires an N-dim reweighting before training the event selection model.</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per-event N-dim reweights before training.</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377249" cy="5228273"/>
              </a:xfrm>
              <a:blipFill>
                <a:blip r:embed="rId3"/>
                <a:stretch>
                  <a:fillRect l="-708" t="-1211" b="-72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096000" y="948690"/>
            <a:ext cx="5930898" cy="433438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Tree>
    <p:extLst>
      <p:ext uri="{BB962C8B-B14F-4D97-AF65-F5344CB8AC3E}">
        <p14:creationId xmlns:p14="http://schemas.microsoft.com/office/powerpoint/2010/main" val="28143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6102273"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checks can be done for the entire model at once and even/odd checks must be done by nominal mass point.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a:blip r:embed="rId3"/>
          <a:srcRect t="1279" b="1279"/>
          <a:stretch/>
        </p:blipFill>
        <p:spPr>
          <a:xfrm>
            <a:off x="6621573" y="882515"/>
            <a:ext cx="5063848" cy="3700736"/>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5984786" y="4755661"/>
            <a:ext cx="6102273" cy="2062103"/>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ROC curve for one of the best event selection BDT models. A match between train/test curves and their associated area under curve (AUC) indicates a lack of overtraining.</a:t>
            </a:r>
          </a:p>
          <a:p>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Overtraining check by comparing prediction distribution of trained event selection BDT model for m</a:t>
            </a:r>
            <a:r>
              <a:rPr lang="en-US" sz="16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6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endParaRPr lang="en-US" sz="1600" u="sng" dirty="0">
              <a:latin typeface="CMU Serif Roman" panose="02000603000000000000" pitchFamily="2" charset="0"/>
              <a:ea typeface="CMU Serif Roman" panose="02000603000000000000" pitchFamily="2" charset="0"/>
              <a:cs typeface="CMU Serif Roman" panose="02000603000000000000" pitchFamily="2" charset="0"/>
            </a:endParaRPr>
          </a:p>
        </p:txBody>
      </p:sp>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5189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4B7AA8-CC66-908B-703B-03B31231650E}"/>
              </a:ext>
            </a:extLst>
          </p:cNvPr>
          <p:cNvGrpSpPr/>
          <p:nvPr/>
        </p:nvGrpSpPr>
        <p:grpSpPr>
          <a:xfrm>
            <a:off x="6605909" y="948690"/>
            <a:ext cx="5478999" cy="5784215"/>
            <a:chOff x="8481246" y="439383"/>
            <a:chExt cx="5886499" cy="5954431"/>
          </a:xfrm>
        </p:grpSpPr>
        <p:pic>
          <p:nvPicPr>
            <p:cNvPr id="6" name="Picture 5" descr="A graph of a blue and red line&#10;&#10;Description automatically generated with medium confidence">
              <a:extLst>
                <a:ext uri="{FF2B5EF4-FFF2-40B4-BE49-F238E27FC236}">
                  <a16:creationId xmlns:a16="http://schemas.microsoft.com/office/drawing/2014/main" id="{4E1562DC-0D20-9596-DF7F-7334AF1D87A6}"/>
                </a:ext>
              </a:extLst>
            </p:cNvPr>
            <p:cNvPicPr>
              <a:picLocks noChangeAspect="1"/>
            </p:cNvPicPr>
            <p:nvPr/>
          </p:nvPicPr>
          <p:blipFill rotWithShape="1">
            <a:blip r:embed="rId3"/>
            <a:srcRect t="3528" r="6927"/>
            <a:stretch/>
          </p:blipFill>
          <p:spPr>
            <a:xfrm>
              <a:off x="8481246" y="439383"/>
              <a:ext cx="5886499" cy="595443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2730075" y="795553"/>
              <a:ext cx="1186249"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4327645"/>
              </a:xfrm>
            </p:spPr>
            <p:txBody>
              <a:bodyPr>
                <a:normAutofit fontScale="92500"/>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2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set to the nominal mass point of interest for appropriate signal MC sample, event mixed background, and data.</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Input variables </a:t>
                </a:r>
                <a14:m>
                  <m:oMath xmlns:m="http://schemas.openxmlformats.org/officeDocument/2006/math">
                    <m:f>
                      <m:f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14:m>
                  <m:oMath xmlns:m="http://schemas.openxmlformats.org/officeDocument/2006/math">
                    <m:f>
                      <m:f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recalculated.</a:t>
                </a:r>
              </a:p>
              <a:p>
                <a:pPr>
                  <a:spcBef>
                    <a:spcPts val="1600"/>
                  </a:spcBef>
                  <a:buSzPct val="80000"/>
                  <a:tabLst>
                    <a:tab pos="1057275" algn="l"/>
                  </a:tabLst>
                </a:pPr>
                <a:r>
                  <a:rPr lang="en-US" sz="22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 1-dim reweighting is performed to correct remaining discrepancies between event mixed background and data.</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661454" cy="4327645"/>
              </a:xfrm>
              <a:blipFill>
                <a:blip r:embed="rId4"/>
                <a:stretch>
                  <a:fillRect l="-1345" t="-1170" b="-233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AF0FF3-EAF0-71FD-D2AC-4143C06525FF}"/>
              </a:ext>
            </a:extLst>
          </p:cNvPr>
          <p:cNvSpPr txBox="1"/>
          <p:nvPr/>
        </p:nvSpPr>
        <p:spPr>
          <a:xfrm>
            <a:off x="838200" y="5663545"/>
            <a:ext cx="5661454" cy="738664"/>
          </a:xfrm>
          <a:prstGeom prst="rect">
            <a:avLst/>
          </a:prstGeom>
          <a:noFill/>
        </p:spPr>
        <p:txBody>
          <a:bodyPr wrap="square" rtlCol="0">
            <a:spAutoFit/>
          </a:bodyPr>
          <a:lstStyle/>
          <a:p>
            <a:r>
              <a:rPr lang="en-US" sz="1400" u="sng" dirty="0">
                <a:latin typeface="CMU Serif Roman" panose="02000603000000000000" pitchFamily="2" charset="0"/>
                <a:ea typeface="CMU Serif Roman" panose="02000603000000000000" pitchFamily="2" charset="0"/>
                <a:cs typeface="CMU Serif Roman" panose="02000603000000000000" pitchFamily="2" charset="0"/>
              </a:rPr>
              <a:t>Right</a:t>
            </a:r>
            <a:r>
              <a:rPr lang="en-US" sz="1400" dirty="0">
                <a:latin typeface="CMU Serif Roman" panose="02000603000000000000" pitchFamily="2" charset="0"/>
                <a:ea typeface="CMU Serif Roman" panose="02000603000000000000" pitchFamily="2" charset="0"/>
                <a:cs typeface="CMU Serif Roman" panose="02000603000000000000" pitchFamily="2" charset="0"/>
              </a:rPr>
              <a:t>: Distribution of event selection BDT score for signal MC, event mixed background, data for m</a:t>
            </a:r>
            <a:r>
              <a:rPr lang="en-US" sz="14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400" dirty="0">
                <a:latin typeface="CMU Serif Roman" panose="02000603000000000000" pitchFamily="2" charset="0"/>
                <a:ea typeface="CMU Serif Roman" panose="02000603000000000000" pitchFamily="2" charset="0"/>
                <a:cs typeface="CMU Serif Roman" panose="02000603000000000000" pitchFamily="2" charset="0"/>
              </a:rPr>
              <a:t> = 15 GeV. The pre-reweighting event mixed background distribution is shown.</a:t>
            </a:r>
            <a:endParaRPr lang="en-US" sz="1400" u="sng"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497808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significance of the analysis.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Approximate Mean Significance (AMS)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is defined as: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smoothed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each nominal mass point to account for statistical fluctuations when using very fine binning.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 the case of multiple categories, AMS is added in quadrature.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at category boundaries will be applied to all samples.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3953749" y="1698104"/>
            <a:ext cx="4284502" cy="776983"/>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Category Optimization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9" name="Picture 8" descr="A graph of events and events&#10;&#10;Description automatically generated">
            <a:extLst>
              <a:ext uri="{FF2B5EF4-FFF2-40B4-BE49-F238E27FC236}">
                <a16:creationId xmlns:a16="http://schemas.microsoft.com/office/drawing/2014/main" id="{27C69BAF-5C2A-F345-096B-C33A240219BA}"/>
              </a:ext>
            </a:extLst>
          </p:cNvPr>
          <p:cNvPicPr>
            <a:picLocks noChangeAspect="1"/>
          </p:cNvPicPr>
          <p:nvPr/>
        </p:nvPicPr>
        <p:blipFill rotWithShape="1">
          <a:blip r:embed="rId3"/>
          <a:srcRect l="4729" t="4979" b="5621"/>
          <a:stretch/>
        </p:blipFill>
        <p:spPr>
          <a:xfrm>
            <a:off x="98852" y="800100"/>
            <a:ext cx="6439832" cy="5897403"/>
          </a:xfrm>
          <a:prstGeom prst="rect">
            <a:avLst/>
          </a:prstGeom>
          <a:ln>
            <a:solidFill>
              <a:srgbClr val="0C2340"/>
            </a:solidFill>
          </a:ln>
          <a:effectLst>
            <a:outerShdw blurRad="50800" dist="38100" dir="2700000" algn="tl" rotWithShape="0">
              <a:prstClr val="black">
                <a:alpha val="40000"/>
              </a:prstClr>
            </a:outerShdw>
          </a:effectLst>
        </p:spPr>
      </p:pic>
      <p:pic>
        <p:nvPicPr>
          <p:cNvPr id="11" name="Picture 10" descr="A graph with a line and a blue line&#10;&#10;Description automatically generated">
            <a:extLst>
              <a:ext uri="{FF2B5EF4-FFF2-40B4-BE49-F238E27FC236}">
                <a16:creationId xmlns:a16="http://schemas.microsoft.com/office/drawing/2014/main" id="{6199892A-21E8-F725-3999-B0D93C6A7144}"/>
              </a:ext>
            </a:extLst>
          </p:cNvPr>
          <p:cNvPicPr>
            <a:picLocks noChangeAspect="1"/>
          </p:cNvPicPr>
          <p:nvPr/>
        </p:nvPicPr>
        <p:blipFill rotWithShape="1">
          <a:blip r:embed="rId4"/>
          <a:srcRect l="3185" t="9812" r="7978"/>
          <a:stretch/>
        </p:blipFill>
        <p:spPr>
          <a:xfrm>
            <a:off x="6792097" y="795963"/>
            <a:ext cx="5189838" cy="3951588"/>
          </a:xfrm>
          <a:prstGeom prst="rect">
            <a:avLst/>
          </a:prstGeom>
          <a:ln>
            <a:solidFill>
              <a:srgbClr val="0C2340"/>
            </a:solidFill>
          </a:ln>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040C153-E313-AFBF-E12F-3E2E11C5ABC0}"/>
                  </a:ext>
                </a:extLst>
              </p:cNvPr>
              <p:cNvSpPr txBox="1"/>
              <p:nvPr/>
            </p:nvSpPr>
            <p:spPr>
              <a:xfrm>
                <a:off x="6621162" y="4825830"/>
                <a:ext cx="5531708" cy="1938992"/>
              </a:xfrm>
              <a:prstGeom prst="rect">
                <a:avLst/>
              </a:prstGeom>
              <a:noFill/>
            </p:spPr>
            <p:txBody>
              <a:bodyPr wrap="square" rtlCol="0">
                <a:spAutoFit/>
              </a:bodyPr>
              <a:lstStyle/>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Top</a:t>
                </a:r>
                <a:r>
                  <a:rPr lang="en-US" sz="1500" dirty="0">
                    <a:latin typeface="CMU Serif Roman" panose="02000603000000000000" pitchFamily="2" charset="0"/>
                    <a:ea typeface="CMU Serif Roman" panose="02000603000000000000" pitchFamily="2" charset="0"/>
                    <a:cs typeface="CMU Serif Roman" panose="02000603000000000000" pitchFamily="2" charset="0"/>
                  </a:rPr>
                  <a: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Total AMS for up to 4 categories. Ideally, total AMS would always increase and then plateau.</a:t>
                </a:r>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signal MC, event mixed background, and data for m</a:t>
                </a:r>
                <a:r>
                  <a:rPr lang="en-US" sz="15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500" dirty="0">
                    <a:latin typeface="CMU Serif Roman" panose="02000603000000000000" pitchFamily="2" charset="0"/>
                    <a:ea typeface="CMU Serif Roman" panose="02000603000000000000" pitchFamily="2" charset="0"/>
                    <a:cs typeface="CMU Serif Roman" panose="02000603000000000000" pitchFamily="2" charset="0"/>
                  </a:rPr>
                  <a:t> = 15 GeV in the signal region. Smoothed background is shown. To properly smooth the background distribution, a cut at </a:t>
                </a:r>
                <a14:m>
                  <m:oMath xmlns:m="http://schemas.openxmlformats.org/officeDocument/2006/math">
                    <m:r>
                      <a:rPr lang="en-US" sz="15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1500" dirty="0">
                    <a:latin typeface="CMU Serif Roman" panose="02000603000000000000" pitchFamily="2" charset="0"/>
                    <a:ea typeface="CMU Serif Roman" panose="02000603000000000000" pitchFamily="2" charset="0"/>
                    <a:cs typeface="CMU Serif Roman" panose="02000603000000000000" pitchFamily="2" charset="0"/>
                  </a:rPr>
                  <a:t>0.1 is needed. A category boundary line is shown in light blue near 1.</a:t>
                </a:r>
              </a:p>
            </p:txBody>
          </p:sp>
        </mc:Choice>
        <mc:Fallback>
          <p:sp>
            <p:nvSpPr>
              <p:cNvPr id="12" name="TextBox 11">
                <a:extLst>
                  <a:ext uri="{FF2B5EF4-FFF2-40B4-BE49-F238E27FC236}">
                    <a16:creationId xmlns:a16="http://schemas.microsoft.com/office/drawing/2014/main" id="{6040C153-E313-AFBF-E12F-3E2E11C5ABC0}"/>
                  </a:ext>
                </a:extLst>
              </p:cNvPr>
              <p:cNvSpPr txBox="1">
                <a:spLocks noRot="1" noChangeAspect="1" noMove="1" noResize="1" noEditPoints="1" noAdjustHandles="1" noChangeArrowheads="1" noChangeShapeType="1" noTextEdit="1"/>
              </p:cNvSpPr>
              <p:nvPr/>
            </p:nvSpPr>
            <p:spPr>
              <a:xfrm>
                <a:off x="6621162" y="4825830"/>
                <a:ext cx="5531708" cy="1938992"/>
              </a:xfrm>
              <a:prstGeom prst="rect">
                <a:avLst/>
              </a:prstGeom>
              <a:blipFill>
                <a:blip r:embed="rId5"/>
                <a:stretch>
                  <a:fillRect l="-458" t="-1307" b="-2614"/>
                </a:stretch>
              </a:blipFill>
            </p:spPr>
            <p:txBody>
              <a:bodyPr/>
              <a:lstStyle/>
              <a:p>
                <a:r>
                  <a:rPr lang="en-US">
                    <a:noFill/>
                  </a:rPr>
                  <a:t> </a:t>
                </a:r>
              </a:p>
            </p:txBody>
          </p:sp>
        </mc:Fallback>
      </mc:AlternateContent>
    </p:spTree>
    <p:extLst>
      <p:ext uri="{BB962C8B-B14F-4D97-AF65-F5344CB8AC3E}">
        <p14:creationId xmlns:p14="http://schemas.microsoft.com/office/powerpoint/2010/main" val="27771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639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4507219"/>
              </a:xfrm>
            </p:spPr>
            <p:txBody>
              <a:bodyP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ignal </a:t>
                </a: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modela</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events, i.e., testing events from the event selection BDT, are used.</a:t>
                </a:r>
              </a:p>
              <a:p>
                <a:pPr>
                  <a:spcBef>
                    <a:spcPts val="1600"/>
                  </a:spcBef>
                  <a:buSzPct val="80000"/>
                  <a:tabLst>
                    <a:tab pos="1057275" algn="l"/>
                  </a:tabLst>
                </a:pPr>
                <a:r>
                  <a:rPr lang="en-US" sz="22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The parametric</a:t>
                </a:r>
                <a:r>
                  <a:rPr lang="en-US" sz="22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model is constructed from the sum of 2 Gaussians.</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4507219"/>
              </a:xfrm>
              <a:blipFill>
                <a:blip r:embed="rId3"/>
                <a:stretch>
                  <a:fillRect l="-691" t="-843" r="-46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0528B4B-5F55-0393-53C8-22985C6EE7EB}"/>
                  </a:ext>
                </a:extLst>
              </p:cNvPr>
              <p:cNvSpPr txBox="1"/>
              <p:nvPr/>
            </p:nvSpPr>
            <p:spPr>
              <a:xfrm>
                <a:off x="606510" y="5538324"/>
                <a:ext cx="5489490" cy="1203984"/>
              </a:xfrm>
              <a:prstGeom prst="rect">
                <a:avLst/>
              </a:prstGeom>
              <a:noFill/>
            </p:spPr>
            <p:txBody>
              <a:bodyPr wrap="square" rtlCol="0">
                <a:spAutoFit/>
              </a:bodyPr>
              <a:lstStyle/>
              <a:p>
                <a:r>
                  <a:rPr lang="en-US" sz="1400" u="sng" dirty="0">
                    <a:latin typeface="CMU Serif Roman" panose="02000603000000000000" pitchFamily="2" charset="0"/>
                    <a:ea typeface="CMU Serif Roman" panose="02000603000000000000" pitchFamily="2" charset="0"/>
                    <a:cs typeface="CMU Serif Roman" panose="02000603000000000000" pitchFamily="2" charset="0"/>
                  </a:rPr>
                  <a:t>Right</a:t>
                </a:r>
                <a:r>
                  <a:rPr lang="en-US" sz="1400" dirty="0">
                    <a:latin typeface="CMU Serif Roman" panose="02000603000000000000" pitchFamily="2" charset="0"/>
                    <a:ea typeface="CMU Serif Roman" panose="02000603000000000000" pitchFamily="2" charset="0"/>
                    <a:cs typeface="CMU Serif Roman" panose="02000603000000000000" pitchFamily="2" charset="0"/>
                  </a:rPr>
                  <a:t>: Signal model of </a:t>
                </a:r>
                <a14:m>
                  <m:oMath xmlns:m="http://schemas.openxmlformats.org/officeDocument/2006/math">
                    <m:sSub>
                      <m:sSubPr>
                        <m:ctrlPr>
                          <a:rPr lang="en-US" sz="1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400" dirty="0">
                    <a:latin typeface="CMU Serif Roman" panose="02000603000000000000" pitchFamily="2" charset="0"/>
                    <a:ea typeface="CMU Serif Roman" panose="02000603000000000000" pitchFamily="2" charset="0"/>
                    <a:cs typeface="CMU Serif Roman" panose="02000603000000000000" pitchFamily="2" charset="0"/>
                  </a:rPr>
                  <a:t> for m</a:t>
                </a:r>
                <a:r>
                  <a:rPr lang="en-US" sz="14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400" dirty="0">
                    <a:latin typeface="CMU Serif Roman" panose="02000603000000000000" pitchFamily="2" charset="0"/>
                    <a:ea typeface="CMU Serif Roman" panose="02000603000000000000" pitchFamily="2" charset="0"/>
                    <a:cs typeface="CMU Serif Roman" panose="02000603000000000000" pitchFamily="2" charset="0"/>
                  </a:rPr>
                  <a:t> = 15 GeV. Only even events are used to generate this model. The parametric model is shown as a blue line fit to the simulation. </a:t>
                </a:r>
                <a14:m>
                  <m:oMath xmlns:m="http://schemas.openxmlformats.org/officeDocument/2006/math">
                    <m:sSub>
                      <m:sSubPr>
                        <m:ctrlPr>
                          <a:rPr lang="en-US" sz="14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4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14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14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 Normalization is arbitrary.</a:t>
                </a:r>
              </a:p>
            </p:txBody>
          </p:sp>
        </mc:Choice>
        <mc:Fallback>
          <p:sp>
            <p:nvSpPr>
              <p:cNvPr id="7" name="TextBox 6">
                <a:extLst>
                  <a:ext uri="{FF2B5EF4-FFF2-40B4-BE49-F238E27FC236}">
                    <a16:creationId xmlns:a16="http://schemas.microsoft.com/office/drawing/2014/main" id="{10528B4B-5F55-0393-53C8-22985C6EE7EB}"/>
                  </a:ext>
                </a:extLst>
              </p:cNvPr>
              <p:cNvSpPr txBox="1">
                <a:spLocks noRot="1" noChangeAspect="1" noMove="1" noResize="1" noEditPoints="1" noAdjustHandles="1" noChangeArrowheads="1" noChangeShapeType="1" noTextEdit="1"/>
              </p:cNvSpPr>
              <p:nvPr/>
            </p:nvSpPr>
            <p:spPr>
              <a:xfrm>
                <a:off x="606510" y="5538324"/>
                <a:ext cx="5489490" cy="1203984"/>
              </a:xfrm>
              <a:prstGeom prst="rect">
                <a:avLst/>
              </a:prstGeom>
              <a:blipFill>
                <a:blip r:embed="rId4"/>
                <a:stretch>
                  <a:fillRect l="-230" b="-526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5A9D058-05E3-A9DC-59E9-E04174821AEC}"/>
              </a:ext>
            </a:extLst>
          </p:cNvPr>
          <p:cNvGrpSpPr/>
          <p:nvPr/>
        </p:nvGrpSpPr>
        <p:grpSpPr>
          <a:xfrm>
            <a:off x="6415575" y="1208182"/>
            <a:ext cx="5628143" cy="5191623"/>
            <a:chOff x="6238105" y="948690"/>
            <a:chExt cx="5780900" cy="5332532"/>
          </a:xfrm>
        </p:grpSpPr>
        <p:pic>
          <p:nvPicPr>
            <p:cNvPr id="6" name="Picture 5" descr="A graph of a function&#10;&#10;Description automatically generated">
              <a:extLst>
                <a:ext uri="{FF2B5EF4-FFF2-40B4-BE49-F238E27FC236}">
                  <a16:creationId xmlns:a16="http://schemas.microsoft.com/office/drawing/2014/main" id="{DECD8BC2-99CC-CC30-9921-029A6CD51997}"/>
                </a:ext>
              </a:extLst>
            </p:cNvPr>
            <p:cNvPicPr>
              <a:picLocks noChangeAspect="1"/>
            </p:cNvPicPr>
            <p:nvPr/>
          </p:nvPicPr>
          <p:blipFill rotWithShape="1">
            <a:blip r:embed="rId5"/>
            <a:srcRect t="5478"/>
            <a:stretch/>
          </p:blipFill>
          <p:spPr>
            <a:xfrm>
              <a:off x="6238105" y="948690"/>
              <a:ext cx="5780900" cy="533253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85761"/>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3435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61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improve on the previous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statistics if doing a Run 2 + partial Run 3</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Deep learning model instead of a BDT (</a:t>
            </a:r>
            <a:r>
              <a:rPr lang="en-US" sz="240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Keras</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network vs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Still might be possible given the work done to add extra branches to the samples anyway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by sqrt(2) in precision from Run 2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 Run 3</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243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243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 this last?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378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 and Beyond</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2578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VEV &amp; Yukawa couplings yield other particle masses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shortcomings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predict interesting, new physics.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5953496" y="1097280"/>
            <a:ext cx="5942923" cy="5228273"/>
          </a:xfrm>
          <a:prstGeom prst="rect">
            <a:avLst/>
          </a:prstGeom>
        </p:spPr>
      </p:pic>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Slide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85000" lnSpcReduction="2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and EWSB</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Internal local symmetries of SM (alpha(point) varies. Not same for all space – that’s global symmetry)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Conversion of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See yellow highlights for more backup slides!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BDT explanation: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3"/>
                  </a:rPr>
                  <a:t>https://indico.fnal.gov/event/15356/contributions/31377/attachments/19671/24560/DecisionTrees.pdf</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4"/>
                  </a:rPr>
                  <a:t>https://arxiv.org/abs/1610.07922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a:t>
                </a:r>
              </a:p>
              <a:p>
                <a:pPr>
                  <a:buSzPct val="80000"/>
                  <a:tabLst>
                    <a:tab pos="1057275" algn="l"/>
                  </a:tabLst>
                </a:pP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definition on page 37: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5"/>
                  </a:rPr>
                  <a:t>https://iopscience.iop.org/article/10.1088/1748-0221/16/05/P05014/pdf</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Notes on photon variables: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6"/>
                  </a:rPr>
                  <a:t>https://twiki.cern.ch/twiki/bin/viewauth/CMS/SWGuideCMSDataAnalysisSchoolLPC2018egamma</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Repeats of plots already included but for a different mass point (maybe 50 GeV?)</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7"/>
                <a:stretch>
                  <a:fillRect l="-362" t="-1695" r="-36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38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Slide #2</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Possibly the only decay (a-&gt;gg) of pseudoscalars depending on model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 about background modelling as nuisance parameter when extracting limits?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To do stuff: limit extraction, background modelling, signal modelling for intermediate mass points, applying corrections (smearing and shower shape for photons), applying systematic error/variation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296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Various models with extended Higgs sectors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Difference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FCNC -&gt; Z2 symmetries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Rho parameter + maintaining = 1 &amp; Restrictions in (T_3, Y) for rho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need contrived VEV for rho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93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endPar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5D7D036-32BA-9704-C5AB-0C4A71671FA2}"/>
              </a:ext>
            </a:extLst>
          </p:cNvPr>
          <p:cNvGrpSpPr/>
          <p:nvPr/>
        </p:nvGrpSpPr>
        <p:grpSpPr>
          <a:xfrm>
            <a:off x="133699" y="1392689"/>
            <a:ext cx="11924601" cy="4843288"/>
            <a:chOff x="0" y="1804416"/>
            <a:chExt cx="11924601" cy="4843288"/>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627003" y="2633297"/>
                <a:ext cx="1786190"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33297"/>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50" y="2629682"/>
                <a:ext cx="23690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6708330" y="5285319"/>
              <a:ext cx="3111809" cy="1362385"/>
              <a:chOff x="5651729" y="5249388"/>
              <a:chExt cx="3111809" cy="1362385"/>
            </a:xfrm>
          </p:grpSpPr>
          <p:sp>
            <p:nvSpPr>
              <p:cNvPr id="68" name="Rounded Rectangle 67">
                <a:extLst>
                  <a:ext uri="{FF2B5EF4-FFF2-40B4-BE49-F238E27FC236}">
                    <a16:creationId xmlns:a16="http://schemas.microsoft.com/office/drawing/2014/main" id="{1E60BCD8-A6ED-1D79-14DE-EFC93BD73126}"/>
                  </a:ext>
                </a:extLst>
              </p:cNvPr>
              <p:cNvSpPr/>
              <p:nvPr/>
            </p:nvSpPr>
            <p:spPr>
              <a:xfrm>
                <a:off x="5651729" y="5249388"/>
                <a:ext cx="3111809" cy="1362385"/>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9" name="Rectangle 68">
                <a:extLst>
                  <a:ext uri="{FF2B5EF4-FFF2-40B4-BE49-F238E27FC236}">
                    <a16:creationId xmlns:a16="http://schemas.microsoft.com/office/drawing/2014/main" id="{B90689FD-F7AC-F8F8-9ABC-4CCC1DD26EAA}"/>
                  </a:ext>
                </a:extLst>
              </p:cNvPr>
              <p:cNvSpPr/>
              <p:nvPr/>
            </p:nvSpPr>
            <p:spPr>
              <a:xfrm>
                <a:off x="6066114" y="5772400"/>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Fit signal samples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124244" y="5347676"/>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280640" y="4970822"/>
              <a:ext cx="1293076" cy="1042851"/>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3880276" y="5659166"/>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cxnSp>
          <p:nvCxnSpPr>
            <p:cNvPr id="73" name="Elbow Connector 72">
              <a:extLst>
                <a:ext uri="{FF2B5EF4-FFF2-40B4-BE49-F238E27FC236}">
                  <a16:creationId xmlns:a16="http://schemas.microsoft.com/office/drawing/2014/main" id="{DB102DDA-C0E1-DE89-6D29-FDF5C7928EBF}"/>
                </a:ext>
              </a:extLst>
            </p:cNvPr>
            <p:cNvCxnSpPr>
              <a:cxnSpLocks/>
              <a:stCxn id="69" idx="1"/>
              <a:endCxn id="72" idx="3"/>
            </p:cNvCxnSpPr>
            <p:nvPr/>
          </p:nvCxnSpPr>
          <p:spPr>
            <a:xfrm rot="10800000">
              <a:off x="5884397" y="5971595"/>
              <a:ext cx="1238318" cy="16719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89782" y="2083891"/>
                <a:ext cx="2240067" cy="646331"/>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v9</a:t>
                </a: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w/ extra branches*</a:t>
                </a:r>
              </a:p>
            </p:txBody>
          </p:sp>
        </p:grpSp>
        <p:sp>
          <p:nvSpPr>
            <p:cNvPr id="78" name="TextBox 77">
              <a:extLst>
                <a:ext uri="{FF2B5EF4-FFF2-40B4-BE49-F238E27FC236}">
                  <a16:creationId xmlns:a16="http://schemas.microsoft.com/office/drawing/2014/main" id="{07443DA5-EF63-AFB6-0F4B-0E65FAE7B8FD}"/>
                </a:ext>
              </a:extLst>
            </p:cNvPr>
            <p:cNvSpPr txBox="1"/>
            <p:nvPr/>
          </p:nvSpPr>
          <p:spPr>
            <a:xfrm>
              <a:off x="318873" y="4702372"/>
              <a:ext cx="2396363" cy="276999"/>
            </a:xfrm>
            <a:prstGeom prst="rect">
              <a:avLst/>
            </a:prstGeom>
            <a:noFill/>
          </p:spPr>
          <p:txBody>
            <a:bodyPr wrap="square" rtlCol="0">
              <a:spAutoFit/>
            </a:bodyPr>
            <a:lstStyle/>
            <a:p>
              <a:r>
                <a:rPr lang="en-US" sz="12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*extra branches listed in backup</a:t>
              </a:r>
            </a:p>
          </p:txBody>
        </p:sp>
      </p:grpSp>
    </p:spTree>
    <p:extLst>
      <p:ext uri="{BB962C8B-B14F-4D97-AF65-F5344CB8AC3E}">
        <p14:creationId xmlns:p14="http://schemas.microsoft.com/office/powerpoint/2010/main" val="3189253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33199" y="1674562"/>
            <a:ext cx="5804306" cy="2866324"/>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504487"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dirty="0">
                <a:latin typeface="CMU Serif Roman" panose="02000603000000000000" pitchFamily="2" charset="0"/>
                <a:ea typeface="CMU Serif Roman" panose="02000603000000000000" pitchFamily="2" charset="0"/>
                <a:cs typeface="CMU Serif Roman" panose="02000603000000000000" pitchFamily="2" charset="0"/>
              </a:rPr>
              <a:t>Events are color coded and then shuffled.</a:t>
            </a: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 N </a:t>
            </a:r>
            <a:r>
              <a:rPr lang="en-US" sz="1800" dirty="0">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 event N, photon 2  event N+1, etc.</a:t>
            </a: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Observed shuffling:</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p:txBody>
      </p:sp>
    </p:spTree>
    <p:extLst>
      <p:ext uri="{BB962C8B-B14F-4D97-AF65-F5344CB8AC3E}">
        <p14:creationId xmlns:p14="http://schemas.microsoft.com/office/powerpoint/2010/main" val="241822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473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3">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fontScale="925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Additional multipole magnets are used to correct the beam.</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4"/>
          <a:stretch>
            <a:fillRect/>
          </a:stretch>
        </p:blipFill>
        <p:spPr>
          <a:xfrm>
            <a:off x="8639052" y="1992924"/>
            <a:ext cx="3154136" cy="2105947"/>
          </a:xfrm>
          <a:prstGeom prst="rect">
            <a:avLst/>
          </a:prstGeom>
          <a:effectLst>
            <a:softEdge rad="25400"/>
          </a:effectLst>
        </p:spPr>
      </p:pic>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5"/>
          <a:stretch>
            <a:fillRect/>
          </a:stretch>
        </p:blipFill>
        <p:spPr>
          <a:xfrm>
            <a:off x="8639052" y="4625536"/>
            <a:ext cx="3154136" cy="207089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Tree>
    <p:extLst>
      <p:ext uri="{BB962C8B-B14F-4D97-AF65-F5344CB8AC3E}">
        <p14:creationId xmlns:p14="http://schemas.microsoft.com/office/powerpoint/2010/main" val="43568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ircular structure with many different colored objects&#10;&#10;Description automatically generated with medium confidence">
            <a:extLst>
              <a:ext uri="{FF2B5EF4-FFF2-40B4-BE49-F238E27FC236}">
                <a16:creationId xmlns:a16="http://schemas.microsoft.com/office/drawing/2014/main" id="{1F401CA1-10D1-26B6-CCE6-4112D0641369}"/>
              </a:ext>
            </a:extLst>
          </p:cNvPr>
          <p:cNvPicPr>
            <a:picLocks noGrp="1" noChangeAspect="1"/>
          </p:cNvPicPr>
          <p:nvPr>
            <p:ph idx="1"/>
          </p:nvPr>
        </p:nvPicPr>
        <p:blipFill rotWithShape="1">
          <a:blip r:embed="rId3"/>
          <a:srcRect l="6331" r="9180"/>
          <a:stretch/>
        </p:blipFill>
        <p:spPr>
          <a:xfrm>
            <a:off x="7398327" y="-20782"/>
            <a:ext cx="5829462" cy="6899564"/>
          </a:xfrm>
        </p:spPr>
      </p:pic>
      <p:sp>
        <p:nvSpPr>
          <p:cNvPr id="9" name="Rectangle 8">
            <a:extLst>
              <a:ext uri="{FF2B5EF4-FFF2-40B4-BE49-F238E27FC236}">
                <a16:creationId xmlns:a16="http://schemas.microsoft.com/office/drawing/2014/main" id="{05EAAD97-E763-7219-CE07-C9B4CCAC1327}"/>
              </a:ext>
            </a:extLst>
          </p:cNvPr>
          <p:cNvSpPr/>
          <p:nvPr/>
        </p:nvSpPr>
        <p:spPr>
          <a:xfrm>
            <a:off x="4367797" y="-36518"/>
            <a:ext cx="12203876" cy="6915297"/>
          </a:xfrm>
          <a:prstGeom prst="rect">
            <a:avLst/>
          </a:prstGeom>
          <a:gradFill flip="none" rotWithShape="1">
            <a:gsLst>
              <a:gs pos="0">
                <a:schemeClr val="bg1">
                  <a:alpha val="0"/>
                </a:schemeClr>
              </a:gs>
              <a:gs pos="100000">
                <a:schemeClr val="bg1"/>
              </a:gs>
              <a:gs pos="44000">
                <a:srgbClr val="FBF9F6"/>
              </a:gs>
              <a:gs pos="37000">
                <a:schemeClr val="bg1">
                  <a:lumMod val="85000"/>
                  <a:alpha val="75626"/>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AF137EC-0E03-ECFC-8C9C-9EF06BBD4DCF}"/>
              </a:ext>
            </a:extLst>
          </p:cNvPr>
          <p:cNvSpPr txBox="1">
            <a:spLocks/>
          </p:cNvSpPr>
          <p:nvPr/>
        </p:nvSpPr>
        <p:spPr>
          <a:xfrm>
            <a:off x="683820" y="125095"/>
            <a:ext cx="7581101" cy="675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17" name="Straight Connector 16">
            <a:extLst>
              <a:ext uri="{FF2B5EF4-FFF2-40B4-BE49-F238E27FC236}">
                <a16:creationId xmlns:a16="http://schemas.microsoft.com/office/drawing/2014/main" id="{E633A142-EAE9-093A-AF4B-10AEC1EFA306}"/>
              </a:ext>
            </a:extLst>
          </p:cNvPr>
          <p:cNvCxnSpPr>
            <a:cxnSpLocks/>
          </p:cNvCxnSpPr>
          <p:nvPr/>
        </p:nvCxnSpPr>
        <p:spPr>
          <a:xfrm>
            <a:off x="696000" y="717684"/>
            <a:ext cx="734359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D2B68320-0187-D23F-8C71-FF9F4132E440}"/>
              </a:ext>
            </a:extLst>
          </p:cNvPr>
          <p:cNvSpPr txBox="1">
            <a:spLocks/>
          </p:cNvSpPr>
          <p:nvPr/>
        </p:nvSpPr>
        <p:spPr>
          <a:xfrm>
            <a:off x="838200" y="945977"/>
            <a:ext cx="6358247" cy="54191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electromagnetically charged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muons</a:t>
            </a:r>
          </a:p>
        </p:txBody>
      </p:sp>
      <p:cxnSp>
        <p:nvCxnSpPr>
          <p:cNvPr id="40" name="Straight Connector 39">
            <a:extLst>
              <a:ext uri="{FF2B5EF4-FFF2-40B4-BE49-F238E27FC236}">
                <a16:creationId xmlns:a16="http://schemas.microsoft.com/office/drawing/2014/main" id="{5ED6C1D7-03AA-1CE9-5AFD-C0269FC2B88D}"/>
              </a:ext>
            </a:extLst>
          </p:cNvPr>
          <p:cNvCxnSpPr/>
          <p:nvPr/>
        </p:nvCxnSpPr>
        <p:spPr>
          <a:xfrm>
            <a:off x="3373395" y="1124465"/>
            <a:ext cx="3669956"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FA5779-D910-E417-B4BA-AEA1BBC05EE9}"/>
              </a:ext>
            </a:extLst>
          </p:cNvPr>
          <p:cNvCxnSpPr>
            <a:cxnSpLocks/>
          </p:cNvCxnSpPr>
          <p:nvPr/>
        </p:nvCxnSpPr>
        <p:spPr>
          <a:xfrm>
            <a:off x="7043351" y="1124465"/>
            <a:ext cx="3426384" cy="2075935"/>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8F846DA-74A8-2BBA-42E9-D31F5805ADC2}"/>
              </a:ext>
            </a:extLst>
          </p:cNvPr>
          <p:cNvCxnSpPr>
            <a:cxnSpLocks/>
          </p:cNvCxnSpPr>
          <p:nvPr/>
        </p:nvCxnSpPr>
        <p:spPr>
          <a:xfrm>
            <a:off x="6429943" y="2180967"/>
            <a:ext cx="613408"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472DB8-BD81-B5C9-B30F-10CFCDED5E27}"/>
              </a:ext>
            </a:extLst>
          </p:cNvPr>
          <p:cNvCxnSpPr>
            <a:cxnSpLocks/>
          </p:cNvCxnSpPr>
          <p:nvPr/>
        </p:nvCxnSpPr>
        <p:spPr>
          <a:xfrm>
            <a:off x="7043350" y="2180964"/>
            <a:ext cx="3269708" cy="1248036"/>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B3F7AF-FA5D-853A-1830-3D402E38C2FE}"/>
              </a:ext>
            </a:extLst>
          </p:cNvPr>
          <p:cNvCxnSpPr>
            <a:cxnSpLocks/>
          </p:cNvCxnSpPr>
          <p:nvPr/>
        </p:nvCxnSpPr>
        <p:spPr>
          <a:xfrm>
            <a:off x="5532332" y="3655575"/>
            <a:ext cx="4377787"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873B560-14F2-9DFF-0B68-12D6366F9AE2}"/>
              </a:ext>
            </a:extLst>
          </p:cNvPr>
          <p:cNvCxnSpPr>
            <a:cxnSpLocks/>
          </p:cNvCxnSpPr>
          <p:nvPr/>
        </p:nvCxnSpPr>
        <p:spPr>
          <a:xfrm>
            <a:off x="3661808" y="5006581"/>
            <a:ext cx="3381542"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11B25B-9FBC-EF08-773D-67BB7CC33DE5}"/>
              </a:ext>
            </a:extLst>
          </p:cNvPr>
          <p:cNvCxnSpPr>
            <a:cxnSpLocks/>
          </p:cNvCxnSpPr>
          <p:nvPr/>
        </p:nvCxnSpPr>
        <p:spPr>
          <a:xfrm flipV="1">
            <a:off x="7043350" y="4256898"/>
            <a:ext cx="2823608" cy="742322"/>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7EFD17B-1F28-5F62-B7B3-21CC86722116}"/>
              </a:ext>
            </a:extLst>
          </p:cNvPr>
          <p:cNvCxnSpPr>
            <a:cxnSpLocks/>
          </p:cNvCxnSpPr>
          <p:nvPr/>
        </p:nvCxnSpPr>
        <p:spPr>
          <a:xfrm>
            <a:off x="3546789" y="5752105"/>
            <a:ext cx="3496561"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E983C1-6E7B-C442-C0D9-A3A6B3F90D86}"/>
              </a:ext>
            </a:extLst>
          </p:cNvPr>
          <p:cNvCxnSpPr>
            <a:cxnSpLocks/>
          </p:cNvCxnSpPr>
          <p:nvPr/>
        </p:nvCxnSpPr>
        <p:spPr>
          <a:xfrm flipV="1">
            <a:off x="7043350" y="5022318"/>
            <a:ext cx="2458996" cy="733947"/>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25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6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415216" cy="2724649"/>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do this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 limits only at 10</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Br(</a:t>
                </a:r>
                <a14:m>
                  <m:oMath xmlns:m="http://schemas.openxmlformats.org/officeDocument/2006/math">
                    <m:r>
                      <m:rPr>
                        <m:sty m:val="p"/>
                      </m:rPr>
                      <a:rPr lang="en-US" sz="20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Could be possible to probe at 10</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-5</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6415216" cy="2724649"/>
              </a:xfrm>
              <a:blipFill>
                <a:blip r:embed="rId4"/>
                <a:stretch>
                  <a:fillRect l="-791" t="-3241" r="-79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 of concept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framework: Higgs to Diphoton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5"/>
                <a:stretch>
                  <a:fillRect l="-839" t="-2186" r="-1799" b="-5464"/>
                </a:stretch>
              </a:blipFill>
            </p:spPr>
            <p:txBody>
              <a:bodyPr/>
              <a:lstStyle/>
              <a:p>
                <a:r>
                  <a:rPr lang="en-US">
                    <a:noFill/>
                  </a:rPr>
                  <a:t> </a:t>
                </a:r>
              </a:p>
            </p:txBody>
          </p:sp>
        </mc:Fallback>
      </mc:AlternateContent>
    </p:spTree>
    <p:extLst>
      <p:ext uri="{BB962C8B-B14F-4D97-AF65-F5344CB8AC3E}">
        <p14:creationId xmlns:p14="http://schemas.microsoft.com/office/powerpoint/2010/main" val="1687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244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10051</TotalTime>
  <Words>3456</Words>
  <Application>Microsoft Macintosh PowerPoint</Application>
  <PresentationFormat>Widescreen</PresentationFormat>
  <Paragraphs>467</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vt:lpstr>
      <vt:lpstr>Arial</vt:lpstr>
      <vt:lpstr>Calibri</vt:lpstr>
      <vt:lpstr>Calibri Light</vt:lpstr>
      <vt:lpstr>Cambria Math</vt:lpstr>
      <vt:lpstr>CMU SERIF ROMAN</vt:lpstr>
      <vt:lpstr>CMU SERIF ROMAN</vt:lpstr>
      <vt:lpstr>Office Theme</vt:lpstr>
      <vt:lpstr>Search for an exotic Higgs boson decay to two pseudoscalar bosons with a four photon final state  Oral Candidacy Proposal  December 13, 2023</vt:lpstr>
      <vt:lpstr>  Outline</vt:lpstr>
      <vt:lpstr>  The Standard Model and Beyond</vt:lpstr>
      <vt:lpstr>  Outline</vt:lpstr>
      <vt:lpstr>  The Large Hadron Collider (LHC)</vt:lpstr>
      <vt:lpstr>PowerPoint Presentation</vt:lpstr>
      <vt:lpstr>  Outline</vt:lpstr>
      <vt:lpstr>  Introduction to Analysis</vt:lpstr>
      <vt:lpstr>  Outline</vt:lpstr>
      <vt:lpstr>  Sample Generation</vt:lpstr>
      <vt:lpstr>  Outline</vt:lpstr>
      <vt:lpstr>  Pre-selections</vt:lpstr>
      <vt:lpstr>  Pre-selections</vt:lpstr>
      <vt:lpstr>  Photon Selections</vt:lpstr>
      <vt:lpstr>  Event Selection BDT</vt:lpstr>
      <vt:lpstr>  Inputs</vt:lpstr>
      <vt:lpstr>  Important Input Variables</vt:lpstr>
      <vt:lpstr>  Training the Event Selection BDT</vt:lpstr>
      <vt:lpstr>  Checking the Event Selection BDT</vt:lpstr>
      <vt:lpstr>  Applying the Event Selection BDT</vt:lpstr>
      <vt:lpstr>  BDT Score Categorization</vt:lpstr>
      <vt:lpstr>  BDT Score Category Optimization</vt:lpstr>
      <vt:lpstr>  Outline</vt:lpstr>
      <vt:lpstr>  Signal Modelling</vt:lpstr>
      <vt:lpstr>  Outline</vt:lpstr>
      <vt:lpstr>  Advancements on Previous Studies</vt:lpstr>
      <vt:lpstr>  Outline</vt:lpstr>
      <vt:lpstr>  Summary</vt:lpstr>
      <vt:lpstr>Thank You!</vt:lpstr>
      <vt:lpstr>Backup</vt:lpstr>
      <vt:lpstr>  Backup Slide #1</vt:lpstr>
      <vt:lpstr>  Backup Slide #2</vt:lpstr>
      <vt:lpstr>Extended Higgs Sectors</vt:lpstr>
      <vt:lpstr>  Analysis Overview</vt:lpstr>
      <vt:lpstr>  Event Mixing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150</cp:revision>
  <dcterms:created xsi:type="dcterms:W3CDTF">2023-11-28T22:34:10Z</dcterms:created>
  <dcterms:modified xsi:type="dcterms:W3CDTF">2023-12-05T22:05:52Z</dcterms:modified>
</cp:coreProperties>
</file>